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936" r:id="rId1"/>
  </p:sldMasterIdLst>
  <p:notesMasterIdLst>
    <p:notesMasterId r:id="rId9"/>
  </p:notesMasterIdLst>
  <p:sldIdLst>
    <p:sldId id="396" r:id="rId2"/>
    <p:sldId id="438" r:id="rId3"/>
    <p:sldId id="439" r:id="rId4"/>
    <p:sldId id="426" r:id="rId5"/>
    <p:sldId id="435" r:id="rId6"/>
    <p:sldId id="436" r:id="rId7"/>
    <p:sldId id="437" r:id="rId8"/>
  </p:sldIdLst>
  <p:sldSz cx="9906000" cy="6858000" type="A4"/>
  <p:notesSz cx="6808788" cy="9940925"/>
  <p:defaultTextStyle>
    <a:defPPr>
      <a:defRPr lang="ru-RU"/>
    </a:defPPr>
    <a:lvl1pPr algn="l" defTabSz="582613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1pPr>
    <a:lvl2pPr marL="341313" indent="112713" algn="l" defTabSz="582613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2pPr>
    <a:lvl3pPr marL="684213" indent="227013" algn="l" defTabSz="582613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3pPr>
    <a:lvl4pPr marL="1027113" indent="341313" algn="l" defTabSz="582613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4pPr>
    <a:lvl5pPr marL="1370013" indent="455613" algn="l" defTabSz="582613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5pPr>
    <a:lvl6pPr marL="2286000" algn="l" defTabSz="914400" rtl="0" eaLnBrk="1" latinLnBrk="0" hangingPunct="1"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6pPr>
    <a:lvl7pPr marL="2743200" algn="l" defTabSz="914400" rtl="0" eaLnBrk="1" latinLnBrk="0" hangingPunct="1"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7pPr>
    <a:lvl8pPr marL="3200400" algn="l" defTabSz="914400" rtl="0" eaLnBrk="1" latinLnBrk="0" hangingPunct="1"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8pPr>
    <a:lvl9pPr marL="3657600" algn="l" defTabSz="914400" rtl="0" eaLnBrk="1" latinLnBrk="0" hangingPunct="1"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2A1"/>
    <a:srgbClr val="FFE5E5"/>
    <a:srgbClr val="FFBEBD"/>
    <a:srgbClr val="FFA2A1"/>
    <a:srgbClr val="FFBEC7"/>
    <a:srgbClr val="FFBEBE"/>
    <a:srgbClr val="FCA1A2"/>
    <a:srgbClr val="FFC7C7"/>
    <a:srgbClr val="FCC7C7"/>
    <a:srgbClr val="FCB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29" autoAdjust="0"/>
  </p:normalViewPr>
  <p:slideViewPr>
    <p:cSldViewPr>
      <p:cViewPr varScale="1">
        <p:scale>
          <a:sx n="117" d="100"/>
          <a:sy n="117" d="100"/>
        </p:scale>
        <p:origin x="-1158" y="-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99913E-2ABC-400E-90E4-58E9BCCCAA30}" type="doc">
      <dgm:prSet loTypeId="urn:microsoft.com/office/officeart/2005/8/layout/hProcess9" loCatId="process" qsTypeId="urn:microsoft.com/office/officeart/2005/8/quickstyle/3d3" qsCatId="3D" csTypeId="urn:microsoft.com/office/officeart/2005/8/colors/accent2_1" csCatId="accent2" phldr="1"/>
      <dgm:spPr/>
    </dgm:pt>
    <dgm:pt modelId="{7DC24A9C-CA87-42A8-BBD8-52D45F3E2922}">
      <dgm:prSet phldrT="[Текст]"/>
      <dgm:spPr/>
      <dgm:t>
        <a:bodyPr/>
        <a:lstStyle/>
        <a:p>
          <a:r>
            <a:rPr lang="ru-RU" b="1" i="1" dirty="0" smtClean="0">
              <a:solidFill>
                <a:srgbClr val="0070C0"/>
              </a:solidFill>
            </a:rPr>
            <a:t>Не позднее </a:t>
          </a:r>
        </a:p>
        <a:p>
          <a:r>
            <a:rPr lang="ru-RU" b="1" i="1" dirty="0" smtClean="0">
              <a:solidFill>
                <a:srgbClr val="0070C0"/>
              </a:solidFill>
            </a:rPr>
            <a:t>25 числа представить Уведомление</a:t>
          </a:r>
          <a:endParaRPr lang="ru-RU" b="1" i="1" dirty="0">
            <a:solidFill>
              <a:srgbClr val="0070C0"/>
            </a:solidFill>
          </a:endParaRPr>
        </a:p>
      </dgm:t>
    </dgm:pt>
    <dgm:pt modelId="{62626818-9732-4C1C-A977-E8D69978F175}" type="parTrans" cxnId="{6C560A81-99F3-4DCB-B15B-CD08ADE9A3D3}">
      <dgm:prSet/>
      <dgm:spPr/>
      <dgm:t>
        <a:bodyPr/>
        <a:lstStyle/>
        <a:p>
          <a:endParaRPr lang="ru-RU"/>
        </a:p>
      </dgm:t>
    </dgm:pt>
    <dgm:pt modelId="{C4F086F8-B246-48CD-A707-89A0725E5060}" type="sibTrans" cxnId="{6C560A81-99F3-4DCB-B15B-CD08ADE9A3D3}">
      <dgm:prSet/>
      <dgm:spPr/>
      <dgm:t>
        <a:bodyPr/>
        <a:lstStyle/>
        <a:p>
          <a:endParaRPr lang="ru-RU"/>
        </a:p>
      </dgm:t>
    </dgm:pt>
    <dgm:pt modelId="{357D7FB6-B33A-4539-A20E-442BDFA5AACC}">
      <dgm:prSet phldrT="[Текст]"/>
      <dgm:spPr/>
      <dgm:t>
        <a:bodyPr/>
        <a:lstStyle/>
        <a:p>
          <a:r>
            <a:rPr lang="ru-RU" b="1" i="1" dirty="0" smtClean="0">
              <a:solidFill>
                <a:srgbClr val="0070C0"/>
              </a:solidFill>
            </a:rPr>
            <a:t>Не позднее </a:t>
          </a:r>
        </a:p>
        <a:p>
          <a:r>
            <a:rPr lang="ru-RU" b="1" i="1" dirty="0" smtClean="0">
              <a:solidFill>
                <a:srgbClr val="0070C0"/>
              </a:solidFill>
            </a:rPr>
            <a:t>28 числа уплатить СВ</a:t>
          </a:r>
          <a:endParaRPr lang="ru-RU" b="1" i="1" dirty="0">
            <a:solidFill>
              <a:srgbClr val="0070C0"/>
            </a:solidFill>
          </a:endParaRPr>
        </a:p>
      </dgm:t>
    </dgm:pt>
    <dgm:pt modelId="{B64C02EC-1652-4A53-B2DB-1A2042B58176}" type="parTrans" cxnId="{0318BB0F-221D-4CB2-AAA9-DFDB47EC447B}">
      <dgm:prSet/>
      <dgm:spPr/>
      <dgm:t>
        <a:bodyPr/>
        <a:lstStyle/>
        <a:p>
          <a:endParaRPr lang="ru-RU"/>
        </a:p>
      </dgm:t>
    </dgm:pt>
    <dgm:pt modelId="{C98F0730-1DDF-44D0-8F24-7A0817EB36C4}" type="sibTrans" cxnId="{0318BB0F-221D-4CB2-AAA9-DFDB47EC447B}">
      <dgm:prSet/>
      <dgm:spPr/>
      <dgm:t>
        <a:bodyPr/>
        <a:lstStyle/>
        <a:p>
          <a:endParaRPr lang="ru-RU"/>
        </a:p>
      </dgm:t>
    </dgm:pt>
    <dgm:pt modelId="{DF3835D2-9A94-4719-8B03-C09D65280CEF}">
      <dgm:prSet phldrT="[Текст]"/>
      <dgm:spPr/>
      <dgm:t>
        <a:bodyPr/>
        <a:lstStyle/>
        <a:p>
          <a:r>
            <a:rPr lang="ru-RU" b="1" i="1" dirty="0" smtClean="0">
              <a:solidFill>
                <a:srgbClr val="0070C0"/>
              </a:solidFill>
            </a:rPr>
            <a:t>При наличии </a:t>
          </a:r>
          <a:r>
            <a:rPr lang="ru-RU" b="1" i="1" dirty="0" smtClean="0">
              <a:solidFill>
                <a:srgbClr val="0070C0"/>
              </a:solidFill>
            </a:rPr>
            <a:t>задолженности </a:t>
          </a:r>
          <a:r>
            <a:rPr lang="ru-RU" b="1" i="1" dirty="0" smtClean="0">
              <a:solidFill>
                <a:srgbClr val="0070C0"/>
              </a:solidFill>
            </a:rPr>
            <a:t>сумма платежа пойдет в зачет </a:t>
          </a:r>
          <a:r>
            <a:rPr lang="ru-RU" b="1" i="1" dirty="0" smtClean="0">
              <a:solidFill>
                <a:srgbClr val="0070C0"/>
              </a:solidFill>
            </a:rPr>
            <a:t>задолженности</a:t>
          </a:r>
          <a:endParaRPr lang="ru-RU" b="1" i="1" dirty="0">
            <a:solidFill>
              <a:srgbClr val="0070C0"/>
            </a:solidFill>
          </a:endParaRPr>
        </a:p>
      </dgm:t>
    </dgm:pt>
    <dgm:pt modelId="{DE018F52-BB35-48D4-B085-67589BD557AB}" type="parTrans" cxnId="{EB254504-4A06-42A6-9A13-3F608F076FE0}">
      <dgm:prSet/>
      <dgm:spPr/>
      <dgm:t>
        <a:bodyPr/>
        <a:lstStyle/>
        <a:p>
          <a:endParaRPr lang="ru-RU"/>
        </a:p>
      </dgm:t>
    </dgm:pt>
    <dgm:pt modelId="{9F62D3FF-A9C1-43A8-9C25-D86A6B4014EC}" type="sibTrans" cxnId="{EB254504-4A06-42A6-9A13-3F608F076FE0}">
      <dgm:prSet/>
      <dgm:spPr/>
      <dgm:t>
        <a:bodyPr/>
        <a:lstStyle/>
        <a:p>
          <a:endParaRPr lang="ru-RU"/>
        </a:p>
      </dgm:t>
    </dgm:pt>
    <dgm:pt modelId="{4E278BA2-0F09-4594-8887-7E70C369F050}">
      <dgm:prSet phldrT="[Текст]"/>
      <dgm:spPr/>
      <dgm:t>
        <a:bodyPr/>
        <a:lstStyle/>
        <a:p>
          <a:r>
            <a:rPr lang="ru-RU" b="1" i="1" dirty="0" smtClean="0">
              <a:solidFill>
                <a:srgbClr val="0070C0"/>
              </a:solidFill>
            </a:rPr>
            <a:t>Оставшиеся средства будут зачтены в уплату СВ</a:t>
          </a:r>
          <a:endParaRPr lang="ru-RU" b="1" i="1" dirty="0">
            <a:solidFill>
              <a:srgbClr val="0070C0"/>
            </a:solidFill>
          </a:endParaRPr>
        </a:p>
      </dgm:t>
    </dgm:pt>
    <dgm:pt modelId="{D036C722-A982-461D-90F0-C9A0D06E28EE}" type="parTrans" cxnId="{BB2A5C63-E330-443A-8EB8-A4F75A5B5DBA}">
      <dgm:prSet/>
      <dgm:spPr/>
      <dgm:t>
        <a:bodyPr/>
        <a:lstStyle/>
        <a:p>
          <a:endParaRPr lang="ru-RU"/>
        </a:p>
      </dgm:t>
    </dgm:pt>
    <dgm:pt modelId="{6B619C92-5801-45C4-8C37-36EBACA3D83A}" type="sibTrans" cxnId="{BB2A5C63-E330-443A-8EB8-A4F75A5B5DBA}">
      <dgm:prSet/>
      <dgm:spPr/>
      <dgm:t>
        <a:bodyPr/>
        <a:lstStyle/>
        <a:p>
          <a:endParaRPr lang="ru-RU"/>
        </a:p>
      </dgm:t>
    </dgm:pt>
    <dgm:pt modelId="{6B05FF65-A7AB-4C15-9063-C4DEE90DBE02}" type="pres">
      <dgm:prSet presAssocID="{1A99913E-2ABC-400E-90E4-58E9BCCCAA30}" presName="CompostProcess" presStyleCnt="0">
        <dgm:presLayoutVars>
          <dgm:dir/>
          <dgm:resizeHandles val="exact"/>
        </dgm:presLayoutVars>
      </dgm:prSet>
      <dgm:spPr/>
    </dgm:pt>
    <dgm:pt modelId="{CE025AC0-1B68-4881-A49B-30B5368BE339}" type="pres">
      <dgm:prSet presAssocID="{1A99913E-2ABC-400E-90E4-58E9BCCCAA30}" presName="arrow" presStyleLbl="bgShp" presStyleIdx="0" presStyleCnt="1"/>
      <dgm:spPr/>
    </dgm:pt>
    <dgm:pt modelId="{0D3E8B6E-E44E-4D7D-926A-A7EC5674A52C}" type="pres">
      <dgm:prSet presAssocID="{1A99913E-2ABC-400E-90E4-58E9BCCCAA30}" presName="linearProcess" presStyleCnt="0"/>
      <dgm:spPr/>
    </dgm:pt>
    <dgm:pt modelId="{C493E136-DC72-4D60-B72C-CFB5962335CE}" type="pres">
      <dgm:prSet presAssocID="{7DC24A9C-CA87-42A8-BBD8-52D45F3E2922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ECFA5-7302-4CBD-963D-05343E5A24BB}" type="pres">
      <dgm:prSet presAssocID="{C4F086F8-B246-48CD-A707-89A0725E5060}" presName="sibTrans" presStyleCnt="0"/>
      <dgm:spPr/>
    </dgm:pt>
    <dgm:pt modelId="{826B2660-C140-4CAE-8FFE-DCB1B2EA377A}" type="pres">
      <dgm:prSet presAssocID="{357D7FB6-B33A-4539-A20E-442BDFA5AACC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1880C-CCB0-437F-B271-F156EDCDB479}" type="pres">
      <dgm:prSet presAssocID="{C98F0730-1DDF-44D0-8F24-7A0817EB36C4}" presName="sibTrans" presStyleCnt="0"/>
      <dgm:spPr/>
    </dgm:pt>
    <dgm:pt modelId="{83BDB745-0BB6-4DFA-9616-1B2C17C189C9}" type="pres">
      <dgm:prSet presAssocID="{DF3835D2-9A94-4719-8B03-C09D65280CEF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76B98A-663B-4095-B7FB-18AF95B4FBD3}" type="pres">
      <dgm:prSet presAssocID="{9F62D3FF-A9C1-43A8-9C25-D86A6B4014EC}" presName="sibTrans" presStyleCnt="0"/>
      <dgm:spPr/>
    </dgm:pt>
    <dgm:pt modelId="{D8B39FA9-4C0B-4225-9FFC-61442EC184FC}" type="pres">
      <dgm:prSet presAssocID="{4E278BA2-0F09-4594-8887-7E70C369F050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642EF3-7BB1-4A6B-A20F-623AC4F69541}" type="presOf" srcId="{7DC24A9C-CA87-42A8-BBD8-52D45F3E2922}" destId="{C493E136-DC72-4D60-B72C-CFB5962335CE}" srcOrd="0" destOrd="0" presId="urn:microsoft.com/office/officeart/2005/8/layout/hProcess9"/>
    <dgm:cxn modelId="{0318BB0F-221D-4CB2-AAA9-DFDB47EC447B}" srcId="{1A99913E-2ABC-400E-90E4-58E9BCCCAA30}" destId="{357D7FB6-B33A-4539-A20E-442BDFA5AACC}" srcOrd="1" destOrd="0" parTransId="{B64C02EC-1652-4A53-B2DB-1A2042B58176}" sibTransId="{C98F0730-1DDF-44D0-8F24-7A0817EB36C4}"/>
    <dgm:cxn modelId="{494AF6D8-97E0-4B91-9EDF-06509465E8B0}" type="presOf" srcId="{357D7FB6-B33A-4539-A20E-442BDFA5AACC}" destId="{826B2660-C140-4CAE-8FFE-DCB1B2EA377A}" srcOrd="0" destOrd="0" presId="urn:microsoft.com/office/officeart/2005/8/layout/hProcess9"/>
    <dgm:cxn modelId="{EB254504-4A06-42A6-9A13-3F608F076FE0}" srcId="{1A99913E-2ABC-400E-90E4-58E9BCCCAA30}" destId="{DF3835D2-9A94-4719-8B03-C09D65280CEF}" srcOrd="2" destOrd="0" parTransId="{DE018F52-BB35-48D4-B085-67589BD557AB}" sibTransId="{9F62D3FF-A9C1-43A8-9C25-D86A6B4014EC}"/>
    <dgm:cxn modelId="{6C560A81-99F3-4DCB-B15B-CD08ADE9A3D3}" srcId="{1A99913E-2ABC-400E-90E4-58E9BCCCAA30}" destId="{7DC24A9C-CA87-42A8-BBD8-52D45F3E2922}" srcOrd="0" destOrd="0" parTransId="{62626818-9732-4C1C-A977-E8D69978F175}" sibTransId="{C4F086F8-B246-48CD-A707-89A0725E5060}"/>
    <dgm:cxn modelId="{448DB4AE-A2DB-47A1-9EE7-344C8E6E59A2}" type="presOf" srcId="{1A99913E-2ABC-400E-90E4-58E9BCCCAA30}" destId="{6B05FF65-A7AB-4C15-9063-C4DEE90DBE02}" srcOrd="0" destOrd="0" presId="urn:microsoft.com/office/officeart/2005/8/layout/hProcess9"/>
    <dgm:cxn modelId="{1DF0D28D-BF0C-4EF9-A734-27031F9311A0}" type="presOf" srcId="{4E278BA2-0F09-4594-8887-7E70C369F050}" destId="{D8B39FA9-4C0B-4225-9FFC-61442EC184FC}" srcOrd="0" destOrd="0" presId="urn:microsoft.com/office/officeart/2005/8/layout/hProcess9"/>
    <dgm:cxn modelId="{5D38E329-8B0F-4ED2-98F3-C9BAD47B5271}" type="presOf" srcId="{DF3835D2-9A94-4719-8B03-C09D65280CEF}" destId="{83BDB745-0BB6-4DFA-9616-1B2C17C189C9}" srcOrd="0" destOrd="0" presId="urn:microsoft.com/office/officeart/2005/8/layout/hProcess9"/>
    <dgm:cxn modelId="{BB2A5C63-E330-443A-8EB8-A4F75A5B5DBA}" srcId="{1A99913E-2ABC-400E-90E4-58E9BCCCAA30}" destId="{4E278BA2-0F09-4594-8887-7E70C369F050}" srcOrd="3" destOrd="0" parTransId="{D036C722-A982-461D-90F0-C9A0D06E28EE}" sibTransId="{6B619C92-5801-45C4-8C37-36EBACA3D83A}"/>
    <dgm:cxn modelId="{BB280390-9E92-47AA-8E63-8BACC3AE64AF}" type="presParOf" srcId="{6B05FF65-A7AB-4C15-9063-C4DEE90DBE02}" destId="{CE025AC0-1B68-4881-A49B-30B5368BE339}" srcOrd="0" destOrd="0" presId="urn:microsoft.com/office/officeart/2005/8/layout/hProcess9"/>
    <dgm:cxn modelId="{08ABB6BB-9912-4985-9413-D2E656CFDC69}" type="presParOf" srcId="{6B05FF65-A7AB-4C15-9063-C4DEE90DBE02}" destId="{0D3E8B6E-E44E-4D7D-926A-A7EC5674A52C}" srcOrd="1" destOrd="0" presId="urn:microsoft.com/office/officeart/2005/8/layout/hProcess9"/>
    <dgm:cxn modelId="{CD82A5CD-F37A-45E8-9B96-A3B007409D91}" type="presParOf" srcId="{0D3E8B6E-E44E-4D7D-926A-A7EC5674A52C}" destId="{C493E136-DC72-4D60-B72C-CFB5962335CE}" srcOrd="0" destOrd="0" presId="urn:microsoft.com/office/officeart/2005/8/layout/hProcess9"/>
    <dgm:cxn modelId="{199A767D-7C97-47E3-8CF2-06B84B880382}" type="presParOf" srcId="{0D3E8B6E-E44E-4D7D-926A-A7EC5674A52C}" destId="{669ECFA5-7302-4CBD-963D-05343E5A24BB}" srcOrd="1" destOrd="0" presId="urn:microsoft.com/office/officeart/2005/8/layout/hProcess9"/>
    <dgm:cxn modelId="{E1E21D69-A2E7-49ED-84DB-927D458315F3}" type="presParOf" srcId="{0D3E8B6E-E44E-4D7D-926A-A7EC5674A52C}" destId="{826B2660-C140-4CAE-8FFE-DCB1B2EA377A}" srcOrd="2" destOrd="0" presId="urn:microsoft.com/office/officeart/2005/8/layout/hProcess9"/>
    <dgm:cxn modelId="{984F70C6-57CF-4EC0-ABE8-6DD0D99D6D40}" type="presParOf" srcId="{0D3E8B6E-E44E-4D7D-926A-A7EC5674A52C}" destId="{C491880C-CCB0-437F-B271-F156EDCDB479}" srcOrd="3" destOrd="0" presId="urn:microsoft.com/office/officeart/2005/8/layout/hProcess9"/>
    <dgm:cxn modelId="{0C892DDF-A16C-4D41-B3D5-01BE9228B729}" type="presParOf" srcId="{0D3E8B6E-E44E-4D7D-926A-A7EC5674A52C}" destId="{83BDB745-0BB6-4DFA-9616-1B2C17C189C9}" srcOrd="4" destOrd="0" presId="urn:microsoft.com/office/officeart/2005/8/layout/hProcess9"/>
    <dgm:cxn modelId="{FFC7C9EB-5B41-42E5-9BA6-B4E867BB836F}" type="presParOf" srcId="{0D3E8B6E-E44E-4D7D-926A-A7EC5674A52C}" destId="{2076B98A-663B-4095-B7FB-18AF95B4FBD3}" srcOrd="5" destOrd="0" presId="urn:microsoft.com/office/officeart/2005/8/layout/hProcess9"/>
    <dgm:cxn modelId="{104B5669-C229-4249-AA26-C845A79ED53B}" type="presParOf" srcId="{0D3E8B6E-E44E-4D7D-926A-A7EC5674A52C}" destId="{D8B39FA9-4C0B-4225-9FFC-61442EC184F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25AC0-1B68-4881-A49B-30B5368BE339}">
      <dsp:nvSpPr>
        <dsp:cNvPr id="0" name=""/>
        <dsp:cNvSpPr/>
      </dsp:nvSpPr>
      <dsp:spPr>
        <a:xfrm>
          <a:off x="680475" y="0"/>
          <a:ext cx="7712056" cy="417646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93E136-DC72-4D60-B72C-CFB5962335CE}">
      <dsp:nvSpPr>
        <dsp:cNvPr id="0" name=""/>
        <dsp:cNvSpPr/>
      </dsp:nvSpPr>
      <dsp:spPr>
        <a:xfrm>
          <a:off x="4540" y="1252939"/>
          <a:ext cx="2184078" cy="16705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>
              <a:solidFill>
                <a:srgbClr val="0070C0"/>
              </a:solidFill>
            </a:rPr>
            <a:t>Не позднее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>
              <a:solidFill>
                <a:srgbClr val="0070C0"/>
              </a:solidFill>
            </a:rPr>
            <a:t>25 числа представить Уведомление</a:t>
          </a:r>
          <a:endParaRPr lang="ru-RU" sz="1900" b="1" i="1" kern="1200" dirty="0">
            <a:solidFill>
              <a:srgbClr val="0070C0"/>
            </a:solidFill>
          </a:endParaRPr>
        </a:p>
      </dsp:txBody>
      <dsp:txXfrm>
        <a:off x="86091" y="1334490"/>
        <a:ext cx="2020976" cy="1507483"/>
      </dsp:txXfrm>
    </dsp:sp>
    <dsp:sp modelId="{826B2660-C140-4CAE-8FFE-DCB1B2EA377A}">
      <dsp:nvSpPr>
        <dsp:cNvPr id="0" name=""/>
        <dsp:cNvSpPr/>
      </dsp:nvSpPr>
      <dsp:spPr>
        <a:xfrm>
          <a:off x="2297823" y="1252939"/>
          <a:ext cx="2184078" cy="16705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>
              <a:solidFill>
                <a:srgbClr val="0070C0"/>
              </a:solidFill>
            </a:rPr>
            <a:t>Не позднее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>
              <a:solidFill>
                <a:srgbClr val="0070C0"/>
              </a:solidFill>
            </a:rPr>
            <a:t>28 числа уплатить СВ</a:t>
          </a:r>
          <a:endParaRPr lang="ru-RU" sz="1900" b="1" i="1" kern="1200" dirty="0">
            <a:solidFill>
              <a:srgbClr val="0070C0"/>
            </a:solidFill>
          </a:endParaRPr>
        </a:p>
      </dsp:txBody>
      <dsp:txXfrm>
        <a:off x="2379374" y="1334490"/>
        <a:ext cx="2020976" cy="1507483"/>
      </dsp:txXfrm>
    </dsp:sp>
    <dsp:sp modelId="{83BDB745-0BB6-4DFA-9616-1B2C17C189C9}">
      <dsp:nvSpPr>
        <dsp:cNvPr id="0" name=""/>
        <dsp:cNvSpPr/>
      </dsp:nvSpPr>
      <dsp:spPr>
        <a:xfrm>
          <a:off x="4591105" y="1252939"/>
          <a:ext cx="2184078" cy="16705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>
              <a:solidFill>
                <a:srgbClr val="0070C0"/>
              </a:solidFill>
            </a:rPr>
            <a:t>При наличии </a:t>
          </a:r>
          <a:r>
            <a:rPr lang="ru-RU" sz="1900" b="1" i="1" kern="1200" dirty="0" smtClean="0">
              <a:solidFill>
                <a:srgbClr val="0070C0"/>
              </a:solidFill>
            </a:rPr>
            <a:t>задолженности </a:t>
          </a:r>
          <a:r>
            <a:rPr lang="ru-RU" sz="1900" b="1" i="1" kern="1200" dirty="0" smtClean="0">
              <a:solidFill>
                <a:srgbClr val="0070C0"/>
              </a:solidFill>
            </a:rPr>
            <a:t>сумма платежа пойдет в зачет </a:t>
          </a:r>
          <a:r>
            <a:rPr lang="ru-RU" sz="1900" b="1" i="1" kern="1200" dirty="0" smtClean="0">
              <a:solidFill>
                <a:srgbClr val="0070C0"/>
              </a:solidFill>
            </a:rPr>
            <a:t>задолженности</a:t>
          </a:r>
          <a:endParaRPr lang="ru-RU" sz="1900" b="1" i="1" kern="1200" dirty="0">
            <a:solidFill>
              <a:srgbClr val="0070C0"/>
            </a:solidFill>
          </a:endParaRPr>
        </a:p>
      </dsp:txBody>
      <dsp:txXfrm>
        <a:off x="4672656" y="1334490"/>
        <a:ext cx="2020976" cy="1507483"/>
      </dsp:txXfrm>
    </dsp:sp>
    <dsp:sp modelId="{D8B39FA9-4C0B-4225-9FFC-61442EC184FC}">
      <dsp:nvSpPr>
        <dsp:cNvPr id="0" name=""/>
        <dsp:cNvSpPr/>
      </dsp:nvSpPr>
      <dsp:spPr>
        <a:xfrm>
          <a:off x="6884388" y="1252939"/>
          <a:ext cx="2184078" cy="16705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>
              <a:solidFill>
                <a:srgbClr val="0070C0"/>
              </a:solidFill>
            </a:rPr>
            <a:t>Оставшиеся средства будут зачтены в уплату СВ</a:t>
          </a:r>
          <a:endParaRPr lang="ru-RU" sz="1900" b="1" i="1" kern="1200" dirty="0">
            <a:solidFill>
              <a:srgbClr val="0070C0"/>
            </a:solidFill>
          </a:endParaRPr>
        </a:p>
      </dsp:txBody>
      <dsp:txXfrm>
        <a:off x="6965939" y="1334490"/>
        <a:ext cx="2020976" cy="1507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712788" y="746125"/>
            <a:ext cx="5383212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5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07945" y="4722739"/>
            <a:ext cx="4992899" cy="4473416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>
                <a:sym typeface="Noteworthy Bold" charset="0"/>
              </a:rPr>
              <a:t>Click to edit Master text styles</a:t>
            </a:r>
          </a:p>
          <a:p>
            <a:pPr lvl="1"/>
            <a:r>
              <a:rPr lang="ru-RU" noProof="0" smtClean="0">
                <a:sym typeface="Noteworthy Bold" charset="0"/>
              </a:rPr>
              <a:t>Second level</a:t>
            </a:r>
          </a:p>
          <a:p>
            <a:pPr lvl="2"/>
            <a:r>
              <a:rPr lang="ru-RU" noProof="0" smtClean="0">
                <a:sym typeface="Noteworthy Bold" charset="0"/>
              </a:rPr>
              <a:t>Third level</a:t>
            </a:r>
          </a:p>
          <a:p>
            <a:pPr lvl="3"/>
            <a:r>
              <a:rPr lang="ru-RU" noProof="0" smtClean="0">
                <a:sym typeface="Noteworthy Bold" charset="0"/>
              </a:rPr>
              <a:t>Fourth level</a:t>
            </a:r>
          </a:p>
          <a:p>
            <a:pPr lvl="4"/>
            <a:r>
              <a:rPr lang="ru-RU" noProof="0" smtClean="0">
                <a:sym typeface="Noteworthy Bol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79146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/>
      </a:defRPr>
    </a:lvl1pPr>
    <a:lvl2pPr marL="341313"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/>
      </a:defRPr>
    </a:lvl2pPr>
    <a:lvl3pPr marL="684213"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/>
      </a:defRPr>
    </a:lvl3pPr>
    <a:lvl4pPr marL="1027113"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/>
      </a:defRPr>
    </a:lvl4pPr>
    <a:lvl5pPr marL="1370013"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/>
      </a:defRPr>
    </a:lvl5pPr>
    <a:lvl6pPr marL="2285855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6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8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9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855981" y="9441734"/>
            <a:ext cx="2951217" cy="49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77" tIns="45789" rIns="91577" bIns="45789" numCol="1" anchorCtr="0" compatLnSpc="1">
            <a:prstTxWarp prst="textNoShape">
              <a:avLst/>
            </a:prstTxWarp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50074" indent="-288492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53961" indent="-23079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15547" indent="-23079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77130" indent="-23079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38714" indent="-230793" defTabSz="1051389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3000300" indent="-230793" defTabSz="1051389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61884" indent="-230793" defTabSz="1051389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923469" indent="-230793" defTabSz="1051389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51389" eaLnBrk="1" hangingPunct="1"/>
            <a:fld id="{6D8468D7-8F8A-451D-AD5C-6143CF953C14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defTabSz="1051389" eaLnBrk="1" hangingPunct="1"/>
              <a:t>1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904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3363691"/>
            <a:ext cx="8420100" cy="1470025"/>
          </a:xfrm>
        </p:spPr>
        <p:txBody>
          <a:bodyPr>
            <a:normAutofit/>
          </a:bodyPr>
          <a:lstStyle>
            <a:lvl1pPr>
              <a:defRPr sz="5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4865834"/>
            <a:ext cx="69342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900" b="0">
                <a:solidFill>
                  <a:schemeClr val="bg1"/>
                </a:solidFill>
                <a:latin typeface="+mj-lt"/>
              </a:defRPr>
            </a:lvl1pPr>
            <a:lvl2pPr marL="478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400"/>
            </a:lvl1pPr>
            <a:lvl2pPr marL="478919" indent="0">
              <a:buNone/>
              <a:defRPr sz="2900"/>
            </a:lvl2pPr>
            <a:lvl3pPr marL="957838" indent="0">
              <a:buNone/>
              <a:defRPr sz="2500"/>
            </a:lvl3pPr>
            <a:lvl4pPr marL="1436757" indent="0">
              <a:buNone/>
              <a:defRPr sz="2100"/>
            </a:lvl4pPr>
            <a:lvl5pPr marL="1915677" indent="0">
              <a:buNone/>
              <a:defRPr sz="2100"/>
            </a:lvl5pPr>
            <a:lvl6pPr marL="2394596" indent="0">
              <a:buNone/>
              <a:defRPr sz="2100"/>
            </a:lvl6pPr>
            <a:lvl7pPr marL="2873515" indent="0">
              <a:buNone/>
              <a:defRPr sz="2100"/>
            </a:lvl7pPr>
            <a:lvl8pPr marL="3352434" indent="0">
              <a:buNone/>
              <a:defRPr sz="2100"/>
            </a:lvl8pPr>
            <a:lvl9pPr marL="3831353" indent="0">
              <a:buNone/>
              <a:defRPr sz="21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19" indent="0">
              <a:buNone/>
              <a:defRPr sz="1300"/>
            </a:lvl2pPr>
            <a:lvl3pPr marL="957838" indent="0">
              <a:buNone/>
              <a:defRPr sz="1000"/>
            </a:lvl3pPr>
            <a:lvl4pPr marL="1436757" indent="0">
              <a:buNone/>
              <a:defRPr sz="900"/>
            </a:lvl4pPr>
            <a:lvl5pPr marL="1915677" indent="0">
              <a:buNone/>
              <a:defRPr sz="900"/>
            </a:lvl5pPr>
            <a:lvl6pPr marL="2394596" indent="0">
              <a:buNone/>
              <a:defRPr sz="900"/>
            </a:lvl6pPr>
            <a:lvl7pPr marL="2873515" indent="0">
              <a:buNone/>
              <a:defRPr sz="900"/>
            </a:lvl7pPr>
            <a:lvl8pPr marL="3352434" indent="0">
              <a:buNone/>
              <a:defRPr sz="900"/>
            </a:lvl8pPr>
            <a:lvl9pPr marL="383135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0563-9A32-4154-9080-FD932944B4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116AE-E42F-4B9F-A8F3-D0D4AC4A01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99465" y="303213"/>
            <a:ext cx="2605485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9574" y="303213"/>
            <a:ext cx="7654791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67AA2-894D-4288-A8A7-12E2A5131D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48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904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19850" y="5127625"/>
            <a:ext cx="1001713" cy="376238"/>
          </a:xfrm>
          <a:prstGeom prst="rect">
            <a:avLst/>
          </a:prstGeom>
          <a:noFill/>
          <a:ln>
            <a:noFill/>
          </a:ln>
          <a:extLst/>
        </p:spPr>
        <p:txBody>
          <a:bodyPr lIns="83969" tIns="41985" rIns="83969" bIns="41985"/>
          <a:lstStyle>
            <a:lvl1pPr eaLnBrk="0" hangingPunct="0"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189" y="1606871"/>
            <a:ext cx="7930745" cy="4829253"/>
          </a:xfrm>
        </p:spPr>
        <p:txBody>
          <a:bodyPr/>
          <a:lstStyle>
            <a:lvl1pPr marL="333837" indent="0">
              <a:buFontTx/>
              <a:buNone/>
              <a:defRPr b="1">
                <a:latin typeface="+mj-lt"/>
              </a:defRPr>
            </a:lvl1pPr>
            <a:lvl2pPr marL="330921" indent="2916">
              <a:defRPr>
                <a:latin typeface="+mj-lt"/>
              </a:defRPr>
            </a:lvl2pPr>
            <a:lvl3pPr marL="577289" indent="-239079">
              <a:tabLst/>
              <a:defRPr>
                <a:latin typeface="+mj-lt"/>
              </a:defRPr>
            </a:lvl3pPr>
            <a:lvl4pPr marL="0" indent="330921">
              <a:lnSpc>
                <a:spcPts val="1653"/>
              </a:lnSpc>
              <a:spcBef>
                <a:spcPts val="367"/>
              </a:spcBef>
              <a:defRPr>
                <a:latin typeface="+mj-lt"/>
              </a:defRPr>
            </a:lvl4pPr>
            <a:lvl5pPr>
              <a:lnSpc>
                <a:spcPts val="1653"/>
              </a:lnSpc>
              <a:spcBef>
                <a:spcPts val="367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91187" y="501071"/>
            <a:ext cx="7948625" cy="1105803"/>
          </a:xfrm>
        </p:spPr>
        <p:txBody>
          <a:bodyPr/>
          <a:lstStyle>
            <a:lvl1pPr marL="0" marR="0" indent="0" defTabSz="9578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4FC34-1277-4CDD-9F9A-1D5AEF1A5D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4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189" y="1606871"/>
            <a:ext cx="7930745" cy="4829253"/>
          </a:xfrm>
        </p:spPr>
        <p:txBody>
          <a:bodyPr/>
          <a:lstStyle>
            <a:lvl1pPr marL="333837" indent="0">
              <a:buFontTx/>
              <a:buNone/>
              <a:defRPr b="1">
                <a:latin typeface="+mj-lt"/>
              </a:defRPr>
            </a:lvl1pPr>
            <a:lvl2pPr marL="333837" indent="0">
              <a:defRPr>
                <a:latin typeface="+mj-lt"/>
              </a:defRPr>
            </a:lvl2pPr>
            <a:lvl3pPr marL="577289" indent="-239079">
              <a:defRPr>
                <a:latin typeface="+mj-lt"/>
              </a:defRPr>
            </a:lvl3pPr>
            <a:lvl4pPr marL="0" indent="330921">
              <a:defRPr>
                <a:latin typeface="+mj-lt"/>
              </a:defRPr>
            </a:lvl4pPr>
            <a:lvl5pPr marL="1317852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90421" y="501071"/>
            <a:ext cx="7949392" cy="1105803"/>
          </a:xfrm>
        </p:spPr>
        <p:txBody>
          <a:bodyPr/>
          <a:lstStyle>
            <a:lvl1pPr marL="0" marR="0" indent="0" defTabSz="9578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AD128-D4E9-4AC4-97CA-398B8B0AEC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4413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9" y="1012506"/>
            <a:ext cx="7930745" cy="2024630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1189" y="3429720"/>
            <a:ext cx="7930745" cy="3006404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4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3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FCE9E-6CFF-4B53-906A-C842E3BA55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904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7" y="501068"/>
            <a:ext cx="7948625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1188" y="1606873"/>
            <a:ext cx="3922494" cy="4695797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91176" y="1606873"/>
            <a:ext cx="3948639" cy="4695797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7427E-71D1-4B67-BAC2-99CAAFDEC7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8" y="501067"/>
            <a:ext cx="8519512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1190" y="1606873"/>
            <a:ext cx="3980983" cy="56800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9" indent="0">
              <a:buNone/>
              <a:defRPr sz="2100" b="1"/>
            </a:lvl2pPr>
            <a:lvl3pPr marL="957838" indent="0">
              <a:buNone/>
              <a:defRPr sz="1900" b="1"/>
            </a:lvl3pPr>
            <a:lvl4pPr marL="1436757" indent="0">
              <a:buNone/>
              <a:defRPr sz="1700" b="1"/>
            </a:lvl4pPr>
            <a:lvl5pPr marL="1915677" indent="0">
              <a:buNone/>
              <a:defRPr sz="1700" b="1"/>
            </a:lvl5pPr>
            <a:lvl6pPr marL="2394596" indent="0">
              <a:buNone/>
              <a:defRPr sz="1700" b="1"/>
            </a:lvl6pPr>
            <a:lvl7pPr marL="2873515" indent="0">
              <a:buNone/>
              <a:defRPr sz="1700" b="1"/>
            </a:lvl7pPr>
            <a:lvl8pPr marL="3352434" indent="0">
              <a:buNone/>
              <a:defRPr sz="1700" b="1"/>
            </a:lvl8pPr>
            <a:lvl9pPr marL="383135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1190" y="2174876"/>
            <a:ext cx="3980983" cy="42612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53003" y="1606873"/>
            <a:ext cx="3886809" cy="56800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9" indent="0">
              <a:buNone/>
              <a:defRPr sz="2100" b="1"/>
            </a:lvl2pPr>
            <a:lvl3pPr marL="957838" indent="0">
              <a:buNone/>
              <a:defRPr sz="1900" b="1"/>
            </a:lvl3pPr>
            <a:lvl4pPr marL="1436757" indent="0">
              <a:buNone/>
              <a:defRPr sz="1700" b="1"/>
            </a:lvl4pPr>
            <a:lvl5pPr marL="1915677" indent="0">
              <a:buNone/>
              <a:defRPr sz="1700" b="1"/>
            </a:lvl5pPr>
            <a:lvl6pPr marL="2394596" indent="0">
              <a:buNone/>
              <a:defRPr sz="1700" b="1"/>
            </a:lvl6pPr>
            <a:lvl7pPr marL="2873515" indent="0">
              <a:buNone/>
              <a:defRPr sz="1700" b="1"/>
            </a:lvl7pPr>
            <a:lvl8pPr marL="3352434" indent="0">
              <a:buNone/>
              <a:defRPr sz="1700" b="1"/>
            </a:lvl8pPr>
            <a:lvl9pPr marL="383135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53003" y="2188098"/>
            <a:ext cx="3886809" cy="424802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86D6D-5FC0-4FED-A1D8-A110903CA3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904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8" y="501068"/>
            <a:ext cx="851951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4823F-7A5E-42C0-AB42-23BBCC289C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74125" y="5872163"/>
            <a:ext cx="614363" cy="654050"/>
          </a:xfrm>
        </p:spPr>
        <p:txBody>
          <a:bodyPr/>
          <a:lstStyle>
            <a:lvl1pPr algn="ctr">
              <a:defRPr sz="25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10CCF05F-2EC6-4012-9342-6CD2461FB6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30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19" indent="0">
              <a:buNone/>
              <a:defRPr sz="1300"/>
            </a:lvl2pPr>
            <a:lvl3pPr marL="957838" indent="0">
              <a:buNone/>
              <a:defRPr sz="1000"/>
            </a:lvl3pPr>
            <a:lvl4pPr marL="1436757" indent="0">
              <a:buNone/>
              <a:defRPr sz="900"/>
            </a:lvl4pPr>
            <a:lvl5pPr marL="1915677" indent="0">
              <a:buNone/>
              <a:defRPr sz="900"/>
            </a:lvl5pPr>
            <a:lvl6pPr marL="2394596" indent="0">
              <a:buNone/>
              <a:defRPr sz="900"/>
            </a:lvl6pPr>
            <a:lvl7pPr marL="2873515" indent="0">
              <a:buNone/>
              <a:defRPr sz="900"/>
            </a:lvl7pPr>
            <a:lvl8pPr marL="3352434" indent="0">
              <a:buNone/>
              <a:defRPr sz="900"/>
            </a:lvl8pPr>
            <a:lvl9pPr marL="383135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0A8BB-4502-492B-B03C-25580B2BE3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84238" y="490538"/>
            <a:ext cx="7954962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4" tIns="47892" rIns="95784" bIns="478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84238" y="1600200"/>
            <a:ext cx="7954962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4" tIns="47892" rIns="95784" bIns="47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l" defTabSz="584163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ctr" defTabSz="584163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17000" y="6042025"/>
            <a:ext cx="671513" cy="631825"/>
          </a:xfrm>
          <a:prstGeom prst="rect">
            <a:avLst/>
          </a:prstGeom>
        </p:spPr>
        <p:txBody>
          <a:bodyPr vert="horz" lIns="95784" tIns="47892" rIns="95784" bIns="47892" rtlCol="0" anchor="ctr">
            <a:normAutofit/>
          </a:bodyPr>
          <a:lstStyle>
            <a:lvl1pPr algn="ctr" defTabSz="584163">
              <a:lnSpc>
                <a:spcPts val="2204"/>
              </a:lnSpc>
              <a:defRPr sz="25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EE00338-6D4B-4BFC-B1E4-D22BBD0C32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48" r:id="rId6"/>
    <p:sldLayoutId id="2147483954" r:id="rId7"/>
    <p:sldLayoutId id="2147483955" r:id="rId8"/>
    <p:sldLayoutId id="2147483947" r:id="rId9"/>
    <p:sldLayoutId id="2147483946" r:id="rId10"/>
    <p:sldLayoutId id="2147483945" r:id="rId11"/>
    <p:sldLayoutId id="2147483944" r:id="rId12"/>
    <p:sldLayoutId id="2147483956" r:id="rId13"/>
  </p:sldLayoutIdLst>
  <p:txStyles>
    <p:titleStyle>
      <a:lvl1pPr algn="l" defTabSz="957263" rtl="0" eaLnBrk="0" fontAlgn="base" hangingPunct="0">
        <a:lnSpc>
          <a:spcPts val="4775"/>
        </a:lnSpc>
        <a:spcBef>
          <a:spcPct val="0"/>
        </a:spcBef>
        <a:spcAft>
          <a:spcPct val="0"/>
        </a:spcAft>
        <a:defRPr sz="3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2pPr>
      <a:lvl3pPr algn="l" defTabSz="957263" rtl="0" eaLnBrk="0" fontAlgn="base" hangingPunct="0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3pPr>
      <a:lvl4pPr algn="l" defTabSz="957263" rtl="0" eaLnBrk="0" fontAlgn="base" hangingPunct="0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4pPr>
      <a:lvl5pPr algn="l" defTabSz="957263" rtl="0" eaLnBrk="0" fontAlgn="base" hangingPunct="0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5pPr>
      <a:lvl6pPr marL="457200" algn="l" defTabSz="957263" rtl="0" fontAlgn="base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6pPr>
      <a:lvl7pPr marL="914400" algn="l" defTabSz="957263" rtl="0" fontAlgn="base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7pPr>
      <a:lvl8pPr marL="1371600" algn="l" defTabSz="957263" rtl="0" fontAlgn="base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8pPr>
      <a:lvl9pPr marL="1828800" algn="l" defTabSz="957263" rtl="0" fontAlgn="base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9pPr>
    </p:titleStyle>
    <p:bodyStyle>
      <a:lvl1pPr marL="333375" indent="-333375" algn="l" defTabSz="957263" rtl="0" eaLnBrk="0" fontAlgn="base" hangingPunct="0">
        <a:spcBef>
          <a:spcPct val="20000"/>
        </a:spcBef>
        <a:spcAft>
          <a:spcPct val="0"/>
        </a:spcAft>
        <a:buFont typeface="+mj-lt"/>
        <a:defRPr sz="3300" kern="1200">
          <a:solidFill>
            <a:srgbClr val="005AA9"/>
          </a:solidFill>
          <a:latin typeface="+mj-lt"/>
          <a:ea typeface="+mn-ea"/>
          <a:cs typeface="+mn-cs"/>
        </a:defRPr>
      </a:lvl1pPr>
      <a:lvl2pPr marL="333375" indent="123825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defRPr sz="2200" kern="1200">
          <a:solidFill>
            <a:srgbClr val="504F53"/>
          </a:solidFill>
          <a:latin typeface="+mj-lt"/>
          <a:ea typeface="+mn-ea"/>
          <a:cs typeface="+mn-cs"/>
        </a:defRPr>
      </a:lvl2pPr>
      <a:lvl3pPr marL="654050" indent="-238125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270000" algn="just" defTabSz="957263" rtl="0" eaLnBrk="0" fontAlgn="base" hangingPunct="0">
        <a:lnSpc>
          <a:spcPts val="1650"/>
        </a:lnSpc>
        <a:spcBef>
          <a:spcPts val="363"/>
        </a:spcBef>
        <a:spcAft>
          <a:spcPct val="0"/>
        </a:spcAft>
        <a:buFont typeface="Arial" charset="0"/>
        <a:defRPr sz="1500" kern="1200">
          <a:solidFill>
            <a:srgbClr val="504F53"/>
          </a:solidFill>
          <a:latin typeface="+mj-lt"/>
          <a:ea typeface="+mn-ea"/>
          <a:cs typeface="+mn-cs"/>
        </a:defRPr>
      </a:lvl4pPr>
      <a:lvl5pPr marL="1317625" indent="511175" algn="l" defTabSz="957263" rtl="0" eaLnBrk="0" fontAlgn="base" hangingPunct="0">
        <a:lnSpc>
          <a:spcPts val="1650"/>
        </a:lnSpc>
        <a:spcBef>
          <a:spcPts val="363"/>
        </a:spcBef>
        <a:spcAft>
          <a:spcPct val="0"/>
        </a:spcAft>
        <a:buFont typeface="Arial" charset="0"/>
        <a:defRPr sz="1300" kern="1200">
          <a:solidFill>
            <a:srgbClr val="8D8C90"/>
          </a:solidFill>
          <a:latin typeface="+mj-lt"/>
          <a:ea typeface="+mn-ea"/>
          <a:cs typeface="+mn-cs"/>
        </a:defRPr>
      </a:lvl5pPr>
      <a:lvl6pPr marL="2634055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75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94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813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19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38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57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77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96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515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434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353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3EAF340DD4CD9A0849FD1D21729A28B4088FD4E38D05191E7242D2CD45050966059A557EDD101D2D11FCED3C4ACA0612E48E126126F32C00mBa7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110" y="4781739"/>
            <a:ext cx="526477" cy="194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852" y="245573"/>
            <a:ext cx="1188250" cy="123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2"/>
          <p:cNvSpPr txBox="1">
            <a:spLocks noChangeArrowheads="1"/>
          </p:cNvSpPr>
          <p:nvPr/>
        </p:nvSpPr>
        <p:spPr bwMode="auto">
          <a:xfrm>
            <a:off x="1256926" y="6112369"/>
            <a:ext cx="7352707" cy="48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76" tIns="47888" rIns="95776" bIns="47888">
            <a:spAutoFit/>
          </a:bodyPr>
          <a:lstStyle/>
          <a:p>
            <a:pPr algn="ctr" defTabSz="957422">
              <a:defRPr/>
            </a:pP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2022</a:t>
            </a:r>
            <a:endParaRPr lang="ru-RU" sz="25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2" name="TextBox 42"/>
          <p:cNvSpPr txBox="1">
            <a:spLocks noChangeArrowheads="1"/>
          </p:cNvSpPr>
          <p:nvPr/>
        </p:nvSpPr>
        <p:spPr bwMode="auto">
          <a:xfrm>
            <a:off x="488504" y="1556792"/>
            <a:ext cx="8746898" cy="156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947" tIns="41974" rIns="83947" bIns="41974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4800" b="1" dirty="0">
                <a:solidFill>
                  <a:srgbClr val="104E72"/>
                </a:solidFill>
                <a:latin typeface="+mn-lt"/>
                <a:cs typeface="Arial" pitchFamily="34" charset="0"/>
              </a:rPr>
              <a:t>Основные изменения </a:t>
            </a:r>
            <a:r>
              <a:rPr lang="ru-RU" sz="4800" b="1" dirty="0" smtClean="0">
                <a:solidFill>
                  <a:srgbClr val="104E72"/>
                </a:solidFill>
                <a:latin typeface="+mn-lt"/>
                <a:cs typeface="Arial" pitchFamily="34" charset="0"/>
              </a:rPr>
              <a:t>по страховым взносам в 2023 году</a:t>
            </a:r>
            <a:endParaRPr lang="ru-RU" sz="4800" b="1" dirty="0">
              <a:solidFill>
                <a:srgbClr val="104E72"/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2313498" y="4781739"/>
            <a:ext cx="6861612" cy="100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770" tIns="42891" rIns="85770" bIns="42891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ru-RU" sz="1400" dirty="0" smtClean="0">
                <a:solidFill>
                  <a:srgbClr val="104E72"/>
                </a:solidFill>
                <a:latin typeface="+mn-lt"/>
                <a:cs typeface="Arial" pitchFamily="34" charset="0"/>
              </a:rPr>
              <a:t>Заместитель начальника</a:t>
            </a:r>
          </a:p>
          <a:p>
            <a:pPr algn="r" eaLnBrk="1" hangingPunct="1"/>
            <a:r>
              <a:rPr lang="ru-RU" sz="1400" dirty="0" smtClean="0">
                <a:solidFill>
                  <a:srgbClr val="104E72"/>
                </a:solidFill>
                <a:latin typeface="+mn-lt"/>
                <a:cs typeface="Arial" pitchFamily="34" charset="0"/>
              </a:rPr>
              <a:t>отдела камеральных проверок № 2</a:t>
            </a:r>
            <a:endParaRPr lang="ru-RU" sz="1400" dirty="0">
              <a:solidFill>
                <a:srgbClr val="104E72"/>
              </a:solidFill>
              <a:latin typeface="+mn-lt"/>
              <a:cs typeface="Arial" pitchFamily="34" charset="0"/>
            </a:endParaRPr>
          </a:p>
          <a:p>
            <a:pPr algn="r" eaLnBrk="1" hangingPunct="1"/>
            <a:r>
              <a:rPr lang="ru-RU" sz="1400" dirty="0" smtClean="0">
                <a:solidFill>
                  <a:srgbClr val="104E72"/>
                </a:solidFill>
                <a:latin typeface="+mn-lt"/>
                <a:cs typeface="Arial" pitchFamily="34" charset="0"/>
              </a:rPr>
              <a:t>Межрайонной ИФНС России № 1 по </a:t>
            </a:r>
            <a:r>
              <a:rPr lang="ru-RU" sz="1400" dirty="0">
                <a:solidFill>
                  <a:srgbClr val="104E72"/>
                </a:solidFill>
                <a:latin typeface="+mn-lt"/>
                <a:cs typeface="Arial" pitchFamily="34" charset="0"/>
              </a:rPr>
              <a:t>Ханты-Мансийскому автономному округу - Югре</a:t>
            </a:r>
          </a:p>
          <a:p>
            <a:pPr algn="r" eaLnBrk="1" hangingPunct="1"/>
            <a:r>
              <a:rPr lang="ru-RU" sz="1800" b="1" dirty="0" err="1" smtClean="0">
                <a:solidFill>
                  <a:srgbClr val="104E72"/>
                </a:solidFill>
                <a:latin typeface="+mn-lt"/>
                <a:cs typeface="Arial" pitchFamily="34" charset="0"/>
              </a:rPr>
              <a:t>Новачук</a:t>
            </a:r>
            <a:r>
              <a:rPr lang="ru-RU" sz="1800" b="1" dirty="0" smtClean="0">
                <a:solidFill>
                  <a:srgbClr val="104E72"/>
                </a:solidFill>
                <a:latin typeface="+mn-lt"/>
                <a:cs typeface="Arial" pitchFamily="34" charset="0"/>
              </a:rPr>
              <a:t> Ольга Валерьевна</a:t>
            </a:r>
            <a:endParaRPr lang="ru-RU" sz="1800" b="1" dirty="0">
              <a:solidFill>
                <a:srgbClr val="104E72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43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6496" y="1628800"/>
            <a:ext cx="8833962" cy="4829253"/>
          </a:xfrm>
        </p:spPr>
        <p:txBody>
          <a:bodyPr/>
          <a:lstStyle/>
          <a:p>
            <a:pPr marL="756000" indent="45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70C0"/>
                </a:solidFill>
              </a:rPr>
              <a:t>Новый срок уплаты СВ – не позднее 28 </a:t>
            </a:r>
            <a:r>
              <a:rPr lang="ru-RU" sz="2800" dirty="0">
                <a:solidFill>
                  <a:srgbClr val="0070C0"/>
                </a:solidFill>
              </a:rPr>
              <a:t>числа, следующего за прошедшим </a:t>
            </a:r>
            <a:r>
              <a:rPr lang="ru-RU" sz="2800" dirty="0" smtClean="0">
                <a:solidFill>
                  <a:srgbClr val="0070C0"/>
                </a:solidFill>
              </a:rPr>
              <a:t>месяцем.</a:t>
            </a:r>
          </a:p>
          <a:p>
            <a:pPr marL="756000" indent="4500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1200" dirty="0" smtClean="0">
              <a:solidFill>
                <a:srgbClr val="0070C0"/>
              </a:solidFill>
            </a:endParaRPr>
          </a:p>
          <a:p>
            <a:pPr marL="756000" indent="45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70C0"/>
                </a:solidFill>
              </a:rPr>
              <a:t>Новый срок </a:t>
            </a:r>
            <a:r>
              <a:rPr lang="ru-RU" sz="2800" dirty="0">
                <a:solidFill>
                  <a:srgbClr val="0070C0"/>
                </a:solidFill>
              </a:rPr>
              <a:t>представления </a:t>
            </a:r>
            <a:r>
              <a:rPr lang="ru-RU" sz="2800" dirty="0" smtClean="0">
                <a:solidFill>
                  <a:srgbClr val="0070C0"/>
                </a:solidFill>
              </a:rPr>
              <a:t>РСВ </a:t>
            </a:r>
            <a:r>
              <a:rPr lang="ru-RU" sz="2800" dirty="0">
                <a:solidFill>
                  <a:srgbClr val="0070C0"/>
                </a:solidFill>
              </a:rPr>
              <a:t>для ИП (КФХ) и ЮЛ – не позднее 25 числа месяца, следующего за расчетным (отчетным) </a:t>
            </a:r>
            <a:r>
              <a:rPr lang="ru-RU" sz="2800" dirty="0" smtClean="0">
                <a:solidFill>
                  <a:srgbClr val="0070C0"/>
                </a:solidFill>
              </a:rPr>
              <a:t>периодом (начиная </a:t>
            </a:r>
            <a:r>
              <a:rPr lang="ru-RU" sz="2800" dirty="0">
                <a:solidFill>
                  <a:srgbClr val="0070C0"/>
                </a:solidFill>
              </a:rPr>
              <a:t>с 1 квартала 2023 </a:t>
            </a:r>
            <a:r>
              <a:rPr lang="ru-RU" sz="2800" dirty="0" smtClean="0">
                <a:solidFill>
                  <a:srgbClr val="0070C0"/>
                </a:solidFill>
              </a:rPr>
              <a:t>года).</a:t>
            </a:r>
          </a:p>
          <a:p>
            <a:pPr marL="756000" indent="4500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1600" dirty="0" smtClean="0">
              <a:solidFill>
                <a:srgbClr val="0070C0"/>
              </a:solidFill>
            </a:endParaRPr>
          </a:p>
          <a:p>
            <a:pPr marL="756000" indent="45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70C0"/>
                </a:solidFill>
              </a:rPr>
              <a:t>Уведомление об исчисленных суммах СВ – не позднее 25 </a:t>
            </a:r>
            <a:r>
              <a:rPr lang="ru-RU" sz="2800" dirty="0">
                <a:solidFill>
                  <a:srgbClr val="0070C0"/>
                </a:solidFill>
              </a:rPr>
              <a:t>числа месяца, в котором установлен срок уплаты страховых взносов.</a:t>
            </a:r>
          </a:p>
          <a:p>
            <a:pPr marL="756000" indent="4500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ЕНС с 01.01.2023</a:t>
            </a:r>
          </a:p>
        </p:txBody>
      </p:sp>
    </p:spTree>
    <p:extLst>
      <p:ext uri="{BB962C8B-B14F-4D97-AF65-F5344CB8AC3E}">
        <p14:creationId xmlns:p14="http://schemas.microsoft.com/office/powerpoint/2010/main" val="118540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228757"/>
              </p:ext>
            </p:extLst>
          </p:nvPr>
        </p:nvGraphicFramePr>
        <p:xfrm>
          <a:off x="560512" y="1556792"/>
          <a:ext cx="907300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ЕНС с 01.01.2023</a:t>
            </a:r>
          </a:p>
        </p:txBody>
      </p:sp>
    </p:spTree>
    <p:extLst>
      <p:ext uri="{BB962C8B-B14F-4D97-AF65-F5344CB8AC3E}">
        <p14:creationId xmlns:p14="http://schemas.microsoft.com/office/powerpoint/2010/main" val="408229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60512" y="1340768"/>
            <a:ext cx="8928992" cy="5112568"/>
          </a:xfrm>
        </p:spPr>
        <p:txBody>
          <a:bodyPr/>
          <a:lstStyle/>
          <a:p>
            <a:pPr marL="0" indent="45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500" dirty="0" smtClean="0">
                <a:solidFill>
                  <a:srgbClr val="0070C0"/>
                </a:solidFill>
              </a:rPr>
              <a:t>Установлена единая </a:t>
            </a:r>
            <a:r>
              <a:rPr lang="ru-RU" sz="2500" dirty="0" smtClean="0">
                <a:solidFill>
                  <a:srgbClr val="0070C0"/>
                </a:solidFill>
              </a:rPr>
              <a:t>база для исчисления </a:t>
            </a:r>
            <a:r>
              <a:rPr lang="ru-RU" sz="2500" dirty="0" smtClean="0">
                <a:solidFill>
                  <a:srgbClr val="0070C0"/>
                </a:solidFill>
              </a:rPr>
              <a:t>СВ;</a:t>
            </a:r>
            <a:endParaRPr lang="ru-RU" sz="2500" dirty="0" smtClean="0">
              <a:solidFill>
                <a:srgbClr val="0070C0"/>
              </a:solidFill>
            </a:endParaRPr>
          </a:p>
          <a:p>
            <a:pPr marL="0" indent="45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500" dirty="0" smtClean="0">
                <a:solidFill>
                  <a:srgbClr val="0070C0"/>
                </a:solidFill>
              </a:rPr>
              <a:t>Установлена единая </a:t>
            </a:r>
            <a:r>
              <a:rPr lang="ru-RU" sz="2500" dirty="0" smtClean="0">
                <a:solidFill>
                  <a:srgbClr val="0070C0"/>
                </a:solidFill>
              </a:rPr>
              <a:t>предельная величина базы для исчисления </a:t>
            </a:r>
            <a:r>
              <a:rPr lang="ru-RU" sz="2500" dirty="0" smtClean="0">
                <a:solidFill>
                  <a:srgbClr val="0070C0"/>
                </a:solidFill>
              </a:rPr>
              <a:t>взносов - </a:t>
            </a:r>
            <a:r>
              <a:rPr lang="ru-RU" sz="2400" dirty="0" smtClean="0">
                <a:solidFill>
                  <a:srgbClr val="0070C0"/>
                </a:solidFill>
                <a:hlinkClick r:id="rId2"/>
              </a:rPr>
              <a:t>1 </a:t>
            </a:r>
            <a:r>
              <a:rPr lang="ru-RU" sz="2400" dirty="0">
                <a:solidFill>
                  <a:srgbClr val="0070C0"/>
                </a:solidFill>
                <a:hlinkClick r:id="rId2"/>
              </a:rPr>
              <a:t>917 тыс. руб</a:t>
            </a:r>
            <a:r>
              <a:rPr lang="ru-RU" sz="2400" dirty="0" smtClean="0">
                <a:solidFill>
                  <a:srgbClr val="0070C0"/>
                </a:solidFill>
                <a:hlinkClick r:id="rId2"/>
              </a:rPr>
              <a:t>.;</a:t>
            </a:r>
            <a:endParaRPr lang="ru-RU" sz="2400" dirty="0">
              <a:solidFill>
                <a:srgbClr val="0070C0"/>
              </a:solidFill>
              <a:hlinkClick r:id="rId2"/>
            </a:endParaRPr>
          </a:p>
          <a:p>
            <a:pPr marL="0" indent="45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500" dirty="0" smtClean="0">
                <a:solidFill>
                  <a:srgbClr val="0070C0"/>
                </a:solidFill>
              </a:rPr>
              <a:t>Установлен единый </a:t>
            </a:r>
            <a:r>
              <a:rPr lang="ru-RU" sz="2500" dirty="0">
                <a:solidFill>
                  <a:srgbClr val="0070C0"/>
                </a:solidFill>
              </a:rPr>
              <a:t>основной </a:t>
            </a:r>
            <a:r>
              <a:rPr lang="ru-RU" sz="2500" dirty="0" smtClean="0">
                <a:solidFill>
                  <a:srgbClr val="0070C0"/>
                </a:solidFill>
              </a:rPr>
              <a:t>тариф:</a:t>
            </a:r>
          </a:p>
          <a:p>
            <a:pPr marL="0" indent="450000">
              <a:spcBef>
                <a:spcPts val="0"/>
              </a:spcBef>
            </a:pPr>
            <a:r>
              <a:rPr lang="ru-RU" sz="2500" dirty="0" smtClean="0">
                <a:solidFill>
                  <a:srgbClr val="FF0000"/>
                </a:solidFill>
              </a:rPr>
              <a:t>30 % </a:t>
            </a:r>
            <a:r>
              <a:rPr lang="ru-RU" sz="2500" dirty="0" smtClean="0">
                <a:solidFill>
                  <a:srgbClr val="0070C0"/>
                </a:solidFill>
              </a:rPr>
              <a:t>- до превышения предельной базы;</a:t>
            </a:r>
          </a:p>
          <a:p>
            <a:pPr marL="0" indent="450000">
              <a:spcBef>
                <a:spcPts val="0"/>
              </a:spcBef>
            </a:pPr>
            <a:r>
              <a:rPr lang="ru-RU" sz="2500" dirty="0" smtClean="0">
                <a:solidFill>
                  <a:srgbClr val="FF0000"/>
                </a:solidFill>
              </a:rPr>
              <a:t>15.1 %</a:t>
            </a:r>
            <a:r>
              <a:rPr lang="ru-RU" sz="2500" dirty="0" smtClean="0"/>
              <a:t> </a:t>
            </a:r>
            <a:r>
              <a:rPr lang="ru-RU" sz="2500" dirty="0" smtClean="0">
                <a:solidFill>
                  <a:srgbClr val="0070C0"/>
                </a:solidFill>
              </a:rPr>
              <a:t>- свыше предельной </a:t>
            </a:r>
            <a:r>
              <a:rPr lang="ru-RU" sz="2500" dirty="0" smtClean="0">
                <a:solidFill>
                  <a:srgbClr val="0070C0"/>
                </a:solidFill>
              </a:rPr>
              <a:t>базы; </a:t>
            </a:r>
            <a:endParaRPr lang="ru-RU" sz="2500" dirty="0">
              <a:solidFill>
                <a:srgbClr val="0070C0"/>
              </a:solidFill>
            </a:endParaRPr>
          </a:p>
          <a:p>
            <a:pPr marL="0" indent="450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500" dirty="0" smtClean="0">
                <a:solidFill>
                  <a:srgbClr val="0070C0"/>
                </a:solidFill>
              </a:rPr>
              <a:t>Будут облагаться выплаты по </a:t>
            </a:r>
            <a:r>
              <a:rPr lang="ru-RU" sz="2500" dirty="0" smtClean="0">
                <a:solidFill>
                  <a:srgbClr val="0070C0"/>
                </a:solidFill>
              </a:rPr>
              <a:t>ГПХ и выплаты в пользу иностранных граждан и лиц без гражданства, временно пребывающих на территории РФ, полученные по трудовым договорам и договорам ГПХ.</a:t>
            </a:r>
            <a:endParaRPr lang="ru-RU" sz="2500" dirty="0" smtClean="0"/>
          </a:p>
          <a:p>
            <a:pPr marL="0" indent="4500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2500" dirty="0" smtClean="0"/>
          </a:p>
          <a:p>
            <a:pPr marL="0" indent="4500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2500" dirty="0" smtClean="0"/>
          </a:p>
          <a:p>
            <a:pPr marL="0" indent="4500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2500" dirty="0" smtClean="0"/>
          </a:p>
          <a:p>
            <a:pPr marL="0" indent="4500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25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0552" y="476672"/>
            <a:ext cx="8640961" cy="1105803"/>
          </a:xfrm>
        </p:spPr>
        <p:txBody>
          <a:bodyPr/>
          <a:lstStyle/>
          <a:p>
            <a:pPr defTabSz="1043056"/>
            <a:r>
              <a:rPr lang="ru-RU" sz="4400" dirty="0"/>
              <a:t>Основные изменения с 01.01.2023</a:t>
            </a:r>
          </a:p>
        </p:txBody>
      </p:sp>
    </p:spTree>
    <p:extLst>
      <p:ext uri="{BB962C8B-B14F-4D97-AF65-F5344CB8AC3E}">
        <p14:creationId xmlns:p14="http://schemas.microsoft.com/office/powerpoint/2010/main" val="99615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06679" y="548680"/>
            <a:ext cx="7948625" cy="911705"/>
          </a:xfrm>
        </p:spPr>
        <p:txBody>
          <a:bodyPr/>
          <a:lstStyle/>
          <a:p>
            <a:pPr algn="ctr"/>
            <a:r>
              <a:rPr lang="ru-RU" dirty="0" smtClean="0"/>
              <a:t>Новая форма РСВ</a:t>
            </a:r>
            <a:br>
              <a:rPr lang="ru-RU" dirty="0" smtClean="0"/>
            </a:br>
            <a:r>
              <a:rPr lang="ru-RU" sz="2000" i="1" dirty="0">
                <a:solidFill>
                  <a:srgbClr val="FF0000"/>
                </a:solidFill>
              </a:rPr>
              <a:t>П</a:t>
            </a:r>
            <a:r>
              <a:rPr lang="ru-RU" sz="2000" i="1" dirty="0" smtClean="0">
                <a:solidFill>
                  <a:srgbClr val="FF0000"/>
                </a:solidFill>
              </a:rPr>
              <a:t>рименяется с 1 квартала 2023 года.</a:t>
            </a:r>
            <a:endParaRPr lang="ru-RU" sz="4800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4" t="20488" r="47720" b="21214"/>
          <a:stretch/>
        </p:blipFill>
        <p:spPr bwMode="auto">
          <a:xfrm>
            <a:off x="848544" y="1556793"/>
            <a:ext cx="3615173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9" t="31747" r="47698" b="9700"/>
          <a:stretch/>
        </p:blipFill>
        <p:spPr bwMode="auto">
          <a:xfrm>
            <a:off x="4880992" y="1556793"/>
            <a:ext cx="403244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0512" y="6309320"/>
            <a:ext cx="9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i="1" dirty="0" smtClean="0">
                <a:solidFill>
                  <a:srgbClr val="FF0000"/>
                </a:solidFill>
              </a:rPr>
              <a:t>Приказ </a:t>
            </a:r>
            <a:r>
              <a:rPr lang="ru-RU" sz="1800" b="1" i="1" dirty="0">
                <a:solidFill>
                  <a:srgbClr val="FF0000"/>
                </a:solidFill>
              </a:rPr>
              <a:t>ФНС России от 29.09.2022 № ЕД-7-11/878@</a:t>
            </a:r>
          </a:p>
        </p:txBody>
      </p:sp>
    </p:spTree>
    <p:extLst>
      <p:ext uri="{BB962C8B-B14F-4D97-AF65-F5344CB8AC3E}">
        <p14:creationId xmlns:p14="http://schemas.microsoft.com/office/powerpoint/2010/main" val="1090473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1187" y="404664"/>
            <a:ext cx="8670325" cy="1584176"/>
          </a:xfrm>
        </p:spPr>
        <p:txBody>
          <a:bodyPr/>
          <a:lstStyle/>
          <a:p>
            <a:pPr algn="ctr"/>
            <a:r>
              <a:rPr lang="ru-RU" sz="3600" dirty="0" smtClean="0"/>
              <a:t>Персонифицированные сведения о физических лицах</a:t>
            </a:r>
            <a:br>
              <a:rPr lang="ru-RU" sz="3600" dirty="0" smtClean="0"/>
            </a:br>
            <a:r>
              <a:rPr lang="ru-RU" sz="2000" i="1" dirty="0">
                <a:solidFill>
                  <a:srgbClr val="FF0000"/>
                </a:solidFill>
              </a:rPr>
              <a:t>Прим</a:t>
            </a:r>
            <a:r>
              <a:rPr lang="ru-RU" sz="2000" i="1" dirty="0" smtClean="0">
                <a:solidFill>
                  <a:srgbClr val="FF0000"/>
                </a:solidFill>
              </a:rPr>
              <a:t>еняется </a:t>
            </a:r>
            <a:r>
              <a:rPr lang="ru-RU" sz="2000" i="1" dirty="0">
                <a:solidFill>
                  <a:srgbClr val="FF0000"/>
                </a:solidFill>
              </a:rPr>
              <a:t>с </a:t>
            </a:r>
            <a:r>
              <a:rPr lang="ru-RU" sz="2000" i="1" dirty="0" smtClean="0">
                <a:solidFill>
                  <a:srgbClr val="FF0000"/>
                </a:solidFill>
              </a:rPr>
              <a:t>января 2023 года, представить не позднее 25.02.2023.</a:t>
            </a:r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3" t="14401" r="42877" b="5993"/>
          <a:stretch/>
        </p:blipFill>
        <p:spPr bwMode="auto">
          <a:xfrm>
            <a:off x="1568624" y="1988840"/>
            <a:ext cx="3312368" cy="466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8" t="32469" r="47778" b="13210"/>
          <a:stretch/>
        </p:blipFill>
        <p:spPr bwMode="auto">
          <a:xfrm>
            <a:off x="5064223" y="1988841"/>
            <a:ext cx="3524721" cy="471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92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1189" y="1844824"/>
            <a:ext cx="7930745" cy="4824536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70C0"/>
                </a:solidFill>
              </a:rPr>
              <a:t>Единая сумма фиксированного взноса – 45</a:t>
            </a:r>
            <a:r>
              <a:rPr lang="ru-RU" sz="2800" dirty="0">
                <a:solidFill>
                  <a:srgbClr val="0070C0"/>
                </a:solidFill>
              </a:rPr>
              <a:t> 842 </a:t>
            </a:r>
            <a:r>
              <a:rPr lang="ru-RU" sz="2800" dirty="0" smtClean="0">
                <a:solidFill>
                  <a:srgbClr val="0070C0"/>
                </a:solidFill>
              </a:rPr>
              <a:t>рубля.</a:t>
            </a:r>
          </a:p>
          <a:p>
            <a:pPr marL="0" indent="4500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1600" dirty="0" smtClean="0">
              <a:solidFill>
                <a:srgbClr val="0070C0"/>
              </a:solidFill>
            </a:endParaRPr>
          </a:p>
          <a:p>
            <a:pPr marL="0" indent="4500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70C0"/>
                </a:solidFill>
              </a:rPr>
              <a:t>Предельная величина 1 % от дохода, превышающего 300 тыс. рублей, – 257</a:t>
            </a:r>
            <a:r>
              <a:rPr lang="ru-RU" sz="2800" dirty="0">
                <a:solidFill>
                  <a:srgbClr val="0070C0"/>
                </a:solidFill>
              </a:rPr>
              <a:t> 061 </a:t>
            </a:r>
            <a:r>
              <a:rPr lang="ru-RU" sz="2800" dirty="0" smtClean="0">
                <a:solidFill>
                  <a:srgbClr val="0070C0"/>
                </a:solidFill>
              </a:rPr>
              <a:t>рубль.</a:t>
            </a:r>
          </a:p>
          <a:p>
            <a:pPr marL="0" indent="450000" algn="just">
              <a:spcBef>
                <a:spcPts val="0"/>
              </a:spcBef>
            </a:pPr>
            <a:endParaRPr lang="ru-RU" sz="2800" dirty="0" smtClean="0">
              <a:solidFill>
                <a:srgbClr val="0070C0"/>
              </a:solidFill>
            </a:endParaRPr>
          </a:p>
          <a:p>
            <a:pPr marL="0" indent="450000" algn="just">
              <a:spcBef>
                <a:spcPts val="0"/>
              </a:spcBef>
            </a:pPr>
            <a:r>
              <a:rPr lang="ru-RU" sz="2800" dirty="0" smtClean="0">
                <a:solidFill>
                  <a:srgbClr val="0070C0"/>
                </a:solidFill>
              </a:rPr>
              <a:t>Срок уплаты прежний: </a:t>
            </a:r>
          </a:p>
          <a:p>
            <a:pPr marL="0" algn="just">
              <a:spcBef>
                <a:spcPts val="0"/>
              </a:spcBef>
            </a:pPr>
            <a:r>
              <a:rPr lang="ru-RU" sz="2800" dirty="0" smtClean="0">
                <a:solidFill>
                  <a:srgbClr val="0070C0"/>
                </a:solidFill>
              </a:rPr>
              <a:t>фиксированные взносы – не </a:t>
            </a:r>
            <a:r>
              <a:rPr lang="ru-RU" sz="2800" dirty="0">
                <a:solidFill>
                  <a:srgbClr val="0070C0"/>
                </a:solidFill>
              </a:rPr>
              <a:t>позднее 31 декабря текущего </a:t>
            </a:r>
            <a:r>
              <a:rPr lang="ru-RU" sz="2800" dirty="0" smtClean="0">
                <a:solidFill>
                  <a:srgbClr val="0070C0"/>
                </a:solidFill>
              </a:rPr>
              <a:t>года;</a:t>
            </a:r>
          </a:p>
          <a:p>
            <a:pPr marL="457200" indent="-457200" algn="just">
              <a:spcBef>
                <a:spcPts val="0"/>
              </a:spcBef>
              <a:buFontTx/>
              <a:buChar char="-"/>
            </a:pPr>
            <a:endParaRPr lang="ru-RU" sz="1600" dirty="0" smtClean="0">
              <a:solidFill>
                <a:srgbClr val="0070C0"/>
              </a:solidFill>
            </a:endParaRPr>
          </a:p>
          <a:p>
            <a:pPr marL="0" algn="just">
              <a:spcBef>
                <a:spcPts val="0"/>
              </a:spcBef>
            </a:pPr>
            <a:r>
              <a:rPr lang="ru-RU" sz="2800" dirty="0" smtClean="0">
                <a:solidFill>
                  <a:srgbClr val="0070C0"/>
                </a:solidFill>
              </a:rPr>
              <a:t>1 % – не </a:t>
            </a:r>
            <a:r>
              <a:rPr lang="ru-RU" sz="2800" dirty="0">
                <a:solidFill>
                  <a:srgbClr val="0070C0"/>
                </a:solidFill>
              </a:rPr>
              <a:t>позднее 1 июля года, следующего за истекшим.</a:t>
            </a:r>
          </a:p>
          <a:p>
            <a:pPr marL="0" indent="450000" algn="just">
              <a:spcBef>
                <a:spcPts val="0"/>
              </a:spcBef>
            </a:pP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4528" y="476672"/>
            <a:ext cx="8886349" cy="1105803"/>
          </a:xfrm>
        </p:spPr>
        <p:txBody>
          <a:bodyPr/>
          <a:lstStyle/>
          <a:p>
            <a:pPr algn="ctr"/>
            <a:r>
              <a:rPr lang="ru-RU" sz="3600" dirty="0" smtClean="0"/>
              <a:t>Страховые взносы </a:t>
            </a:r>
            <a:br>
              <a:rPr lang="ru-RU" sz="3600" dirty="0" smtClean="0"/>
            </a:br>
            <a:r>
              <a:rPr lang="ru-RU" sz="3600" dirty="0" smtClean="0"/>
              <a:t>в фиксированном размере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838030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21449</TotalTime>
  <Words>233</Words>
  <Application>Microsoft Office PowerPoint</Application>
  <PresentationFormat>Лист A4 (210x297 мм)</PresentationFormat>
  <Paragraphs>41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Тема1</vt:lpstr>
      <vt:lpstr>Презентация PowerPoint</vt:lpstr>
      <vt:lpstr>ЕНС с 01.01.2023</vt:lpstr>
      <vt:lpstr>ЕНС с 01.01.2023</vt:lpstr>
      <vt:lpstr>Основные изменения с 01.01.2023</vt:lpstr>
      <vt:lpstr>Новая форма РСВ Применяется с 1 квартала 2023 года.</vt:lpstr>
      <vt:lpstr>Персонифицированные сведения о физических лицах Применяется с января 2023 года, представить не позднее 25.02.2023.</vt:lpstr>
      <vt:lpstr>Страховые взносы  в фиксированном размере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Факторный анализ причин снижения доначислений по выездным налоговым проверкам</dc:title>
  <dc:creator>Калугин Андрей Александрович</dc:creator>
  <cp:lastModifiedBy>Новачук Ольга Валерьевна</cp:lastModifiedBy>
  <cp:revision>524</cp:revision>
  <cp:lastPrinted>2022-11-28T08:44:06Z</cp:lastPrinted>
  <dcterms:modified xsi:type="dcterms:W3CDTF">2022-11-28T08:52:28Z</dcterms:modified>
</cp:coreProperties>
</file>